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8"/>
  </p:notes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330" r:id="rId15"/>
    <p:sldId id="327" r:id="rId16"/>
    <p:sldId id="319" r:id="rId17"/>
    <p:sldId id="289" r:id="rId18"/>
    <p:sldId id="286" r:id="rId19"/>
    <p:sldId id="320" r:id="rId20"/>
    <p:sldId id="287" r:id="rId21"/>
    <p:sldId id="288" r:id="rId22"/>
    <p:sldId id="290" r:id="rId23"/>
    <p:sldId id="333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57" r:id="rId33"/>
    <p:sldId id="258" r:id="rId34"/>
    <p:sldId id="259" r:id="rId35"/>
    <p:sldId id="260" r:id="rId36"/>
    <p:sldId id="261" r:id="rId37"/>
    <p:sldId id="265" r:id="rId38"/>
    <p:sldId id="264" r:id="rId39"/>
    <p:sldId id="262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2" r:id="rId60"/>
    <p:sldId id="311" r:id="rId61"/>
    <p:sldId id="313" r:id="rId62"/>
    <p:sldId id="323" r:id="rId63"/>
    <p:sldId id="324" r:id="rId64"/>
    <p:sldId id="314" r:id="rId65"/>
    <p:sldId id="315" r:id="rId66"/>
    <p:sldId id="316" r:id="rId67"/>
    <p:sldId id="317" r:id="rId68"/>
    <p:sldId id="318" r:id="rId69"/>
    <p:sldId id="325" r:id="rId70"/>
    <p:sldId id="326" r:id="rId71"/>
    <p:sldId id="329" r:id="rId72"/>
    <p:sldId id="332" r:id="rId73"/>
    <p:sldId id="321" r:id="rId74"/>
    <p:sldId id="322" r:id="rId75"/>
    <p:sldId id="328" r:id="rId76"/>
    <p:sldId id="331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6291"/>
  </p:normalViewPr>
  <p:slideViewPr>
    <p:cSldViewPr snapToGrid="0" snapToObjects="1">
      <p:cViewPr varScale="1">
        <p:scale>
          <a:sx n="118" d="100"/>
          <a:sy n="118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F02C4-A156-9C42-9CBC-3BDE99964EE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2020-B458-4C49-A1EC-8A4C6F730CFC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B8793-1E4B-4548-8B34-0D2E61BDCC25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FFEB-83DF-2C4F-A633-1F23E42927AF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7F7C-234F-614A-B834-5D11F2A9BCD3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E34A-E406-A44B-AF1F-18258A7DB8F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DD2B-C882-C343-A020-3623BED0FA15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9F0A-1952-B947-8425-CCEE4261F5CB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6DC04-2E01-5B47-B993-C54CF6DF90A9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13C8-A824-BF46-BDC2-D122577E40B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E718-66C8-774F-B62A-AB3CB42CCB97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1F58-7EC6-AC44-9937-AA94C4EB5ACD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4F78C-5E58-8C43-BDB2-F5447A46CA47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018D0-8DBD-7649-83B1-A0B6F020471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3978-3874-9D46-8368-EBA20285D94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17F3-B882-AE44-9FF1-43F7126322F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D7748-AE04-A646-B7AC-3F6172D7FD0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.png"/><Relationship Id="rId7" Type="http://schemas.openxmlformats.org/officeDocument/2006/relationships/image" Target="../media/image101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.png"/><Relationship Id="rId10" Type="http://schemas.openxmlformats.org/officeDocument/2006/relationships/image" Target="../media/image83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10" Type="http://schemas.openxmlformats.org/officeDocument/2006/relationships/image" Target="../media/image99.png"/><Relationship Id="rId4" Type="http://schemas.openxmlformats.org/officeDocument/2006/relationships/image" Target="../media/image80.png"/><Relationship Id="rId9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62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9.png"/><Relationship Id="rId5" Type="http://schemas.openxmlformats.org/officeDocument/2006/relationships/image" Target="../media/image147.png"/><Relationship Id="rId10" Type="http://schemas.openxmlformats.org/officeDocument/2006/relationships/image" Target="../media/image158.png"/><Relationship Id="rId4" Type="http://schemas.openxmlformats.org/officeDocument/2006/relationships/image" Target="../media/image63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D2E71-1FB4-3744-BB3B-1DB7FDC0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30DB0-0884-6846-968F-6DB59E58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7447B-1B0A-1A49-9A85-8AD1F25BC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E5E70-C1BF-8A4C-B933-DA79F1BF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Slide Number Placeholder 168">
            <a:extLst>
              <a:ext uri="{FF2B5EF4-FFF2-40B4-BE49-F238E27FC236}">
                <a16:creationId xmlns:a16="http://schemas.microsoft.com/office/drawing/2014/main" id="{8B62800A-2D3B-8E46-9E3E-41A3051E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traceurs (galaxies, Ly</a:t>
                </a:r>
                <a:r>
                  <a:rPr lang="fr-FR" sz="2400" dirty="0">
                    <a:sym typeface="Wingdings" pitchFamily="2" charset="2"/>
                  </a:rPr>
                  <a:t>⍺</a:t>
                </a:r>
                <a:r>
                  <a:rPr lang="fr-FR" sz="2200" dirty="0">
                    <a:sym typeface="Wingdings" pitchFamily="2" charset="2"/>
                  </a:rPr>
                  <a:t>,…)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blipFill>
                <a:blip r:embed="rId3"/>
                <a:stretch>
                  <a:fillRect l="-1549" t="-1007" r="-442" b="-26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302511" y="5293898"/>
                <a:ext cx="6096000" cy="4702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11" y="5293898"/>
                <a:ext cx="6096000" cy="470257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blipFill>
                <a:blip r:embed="rId6"/>
                <a:stretch>
                  <a:fillRect l="-258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5" y="2153472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1069289" y="5337241"/>
            <a:ext cx="771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3597893" y="6092456"/>
            <a:ext cx="5500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Analyses RSD : tests des théories de gravité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7BD4C-C914-9D44-A60B-556CFCAF0D34}"/>
              </a:ext>
            </a:extLst>
          </p:cNvPr>
          <p:cNvSpPr txBox="1"/>
          <p:nvPr/>
        </p:nvSpPr>
        <p:spPr>
          <a:xfrm>
            <a:off x="8654902" y="3753293"/>
            <a:ext cx="313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rajouter </a:t>
            </a:r>
            <a:r>
              <a:rPr lang="fr-FR" dirty="0" err="1"/>
              <a:t>spare</a:t>
            </a:r>
            <a:r>
              <a:rPr lang="fr-FR" dirty="0"/>
              <a:t> avec </a:t>
            </a:r>
            <a:r>
              <a:rPr lang="fr-FR" dirty="0" err="1"/>
              <a:t>finger</a:t>
            </a:r>
            <a:r>
              <a:rPr lang="fr-FR" dirty="0"/>
              <a:t> of </a:t>
            </a:r>
            <a:r>
              <a:rPr lang="fr-FR" dirty="0" err="1"/>
              <a:t>god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eventuellement</a:t>
            </a:r>
            <a:r>
              <a:rPr lang="fr-FR" dirty="0"/>
              <a:t> expliquer les analyses </a:t>
            </a:r>
            <a:r>
              <a:rPr lang="fr-FR" dirty="0" err="1"/>
              <a:t>rsd</a:t>
            </a:r>
            <a:r>
              <a:rPr lang="fr-FR" dirty="0"/>
              <a:t> avec le </a:t>
            </a:r>
            <a:r>
              <a:rPr lang="fr-FR" dirty="0" err="1"/>
              <a:t>lya</a:t>
            </a:r>
            <a:r>
              <a:rPr lang="fr-F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5915246" y="147872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7415578" y="1513501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 flipV="1">
            <a:off x="6244825" y="1824875"/>
            <a:ext cx="103180" cy="432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 flipV="1">
            <a:off x="7249912" y="1882833"/>
            <a:ext cx="618181" cy="4669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1C7AC00-8625-8347-8BDA-920A2740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3064132" y="4380797"/>
                <a:ext cx="2650919" cy="620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32" y="4380797"/>
                <a:ext cx="2650919" cy="620106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0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492866" y="4986904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299521" y="431110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723014" y="4777276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2928048" y="437788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2906328" y="4856684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3868057" y="4877437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4762855" y="4808006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7704073" y="489316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26C7D5-E6B6-D340-B138-4A768DC91C33}"/>
              </a:ext>
            </a:extLst>
          </p:cNvPr>
          <p:cNvSpPr txBox="1"/>
          <p:nvPr/>
        </p:nvSpPr>
        <p:spPr>
          <a:xfrm>
            <a:off x="9630939" y="4991643"/>
            <a:ext cx="3475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Contaminants :</a:t>
            </a:r>
          </a:p>
          <a:p>
            <a:r>
              <a:rPr lang="fr-FR" sz="2000" dirty="0"/>
              <a:t>- métaux</a:t>
            </a:r>
          </a:p>
          <a:p>
            <a:r>
              <a:rPr lang="fr-FR" sz="2000" dirty="0"/>
              <a:t>- </a:t>
            </a:r>
            <a:r>
              <a:rPr lang="fr-FR" sz="2000" dirty="0" err="1"/>
              <a:t>HCDs</a:t>
            </a:r>
            <a:r>
              <a:rPr lang="fr-FR" sz="2000" dirty="0"/>
              <a:t> (High </a:t>
            </a:r>
            <a:r>
              <a:rPr lang="fr-FR" sz="2000" dirty="0" err="1"/>
              <a:t>Column</a:t>
            </a:r>
            <a:r>
              <a:rPr lang="fr-FR" sz="2000" dirty="0"/>
              <a:t> </a:t>
            </a:r>
            <a:r>
              <a:rPr lang="fr-FR" sz="2000" dirty="0" err="1"/>
              <a:t>Density</a:t>
            </a:r>
            <a:endParaRPr lang="fr-FR" sz="2000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DC26BBC-5D50-284E-BC90-2CF6AC6D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89829-5D79-5542-AA41-17E87C245A5B}"/>
              </a:ext>
            </a:extLst>
          </p:cNvPr>
          <p:cNvSpPr txBox="1"/>
          <p:nvPr/>
        </p:nvSpPr>
        <p:spPr>
          <a:xfrm>
            <a:off x="4816549" y="350874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retirer forêt </a:t>
            </a:r>
            <a:r>
              <a:rPr lang="fr-FR" dirty="0" err="1"/>
              <a:t>Lyb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F10CB9C-7EA9-FD48-A9A9-A2BB8FC0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1641C5B-9304-8342-A161-A9622BC0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2105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812108C4-CA52-A140-8465-CB4E9AD9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BDA6F92B-720C-BD45-826E-BB45AD08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456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5E5A0CE-EEB4-AF45-9E80-AEBC03CC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524871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 (check le nombre)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534D210-3206-D34A-8EFC-D5FD40C5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ym typeface="Wingdings" pitchFamily="2" charset="2"/>
                  </a:rPr>
                  <a:t>bins</a:t>
                </a:r>
                <a:r>
                  <a:rPr lang="fr-FR" sz="2000" dirty="0">
                    <a:sym typeface="Wingdings" pitchFamily="2" charset="2"/>
                  </a:rPr>
                  <a:t> en z : 0 &lt; z &lt; 2.35 ; 2.35 &lt; z &lt; 2.65 ; 2.65 &lt; z &lt; 3.05 ; 3.05 &lt; z &lt; 10</a:t>
                </a:r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506088"/>
              </a:xfrm>
              <a:prstGeom prst="rect">
                <a:avLst/>
              </a:prstGeom>
              <a:blipFill>
                <a:blip r:embed="rId2"/>
                <a:stretch>
                  <a:fillRect l="-355" t="-7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1918030" y="5900399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030" y="5900399"/>
                <a:ext cx="6070636" cy="507190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2669833" y="52649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4170165" y="528905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 flipV="1">
            <a:off x="2999411" y="5611063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 flipV="1">
            <a:off x="4259538" y="5646385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16AEAA0-67A1-FC4A-A3B3-122517481ADF}"/>
              </a:ext>
            </a:extLst>
          </p:cNvPr>
          <p:cNvCxnSpPr>
            <a:cxnSpLocks/>
          </p:cNvCxnSpPr>
          <p:nvPr/>
        </p:nvCxnSpPr>
        <p:spPr>
          <a:xfrm>
            <a:off x="4986671" y="4019107"/>
            <a:ext cx="3001995" cy="1999492"/>
          </a:xfrm>
          <a:prstGeom prst="curvedConnector3">
            <a:avLst>
              <a:gd name="adj1" fmla="val 236300"/>
            </a:avLst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1E0EB9F-8441-4B41-93C9-F7935C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2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2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blipFill>
                <a:blip r:embed="rId3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1E0EB9F-8441-4B41-93C9-F7935C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E9DC05-56B3-F240-9426-371D3394F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157" y="139241"/>
            <a:ext cx="4235852" cy="3630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7DA45F-CF9C-524C-8D61-FDCDD6E076BE}"/>
              </a:ext>
            </a:extLst>
          </p:cNvPr>
          <p:cNvSpPr txBox="1"/>
          <p:nvPr/>
        </p:nvSpPr>
        <p:spPr>
          <a:xfrm>
            <a:off x="6791266" y="128541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#QSO/deg</a:t>
            </a:r>
            <a:r>
              <a:rPr lang="fr-FR" sz="1400" baseline="30000" dirty="0"/>
              <a:t>2</a:t>
            </a:r>
            <a:endParaRPr lang="fr-F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6826B8-9722-3448-964A-1C563A17EE7E}"/>
              </a:ext>
            </a:extLst>
          </p:cNvPr>
          <p:cNvSpPr txBox="1"/>
          <p:nvPr/>
        </p:nvSpPr>
        <p:spPr>
          <a:xfrm>
            <a:off x="8638892" y="24802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BB1A24-6532-1844-9E65-97814AA5BE62}"/>
              </a:ext>
            </a:extLst>
          </p:cNvPr>
          <p:cNvSpPr txBox="1"/>
          <p:nvPr/>
        </p:nvSpPr>
        <p:spPr>
          <a:xfrm>
            <a:off x="9665751" y="102747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AD2EC2-A72E-9544-8F56-28E231C46460}"/>
              </a:ext>
            </a:extLst>
          </p:cNvPr>
          <p:cNvSpPr txBox="1"/>
          <p:nvPr/>
        </p:nvSpPr>
        <p:spPr>
          <a:xfrm>
            <a:off x="10645335" y="43269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</a:t>
            </a:r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1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265606"/>
            <a:ext cx="4253446" cy="34845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B9879-6CDB-0C4D-A40C-DF2904124475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6081D-D9F4-CA45-BA94-413E76E97C2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9F17FC9-102E-D049-91E9-AFFF4769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des métaux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1C3E26-BA6D-4C41-BC62-BA1AAEFE68DB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AF2129-71F0-B041-9B6C-CF59CF50EDE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0540C1-3BC4-BA43-93FD-3CBB574925E2}"/>
              </a:ext>
            </a:extLst>
          </p:cNvPr>
          <p:cNvSpPr txBox="1"/>
          <p:nvPr/>
        </p:nvSpPr>
        <p:spPr>
          <a:xfrm>
            <a:off x="7743825" y="828675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, </a:t>
            </a:r>
            <a:r>
              <a:rPr lang="fr-FR" dirty="0" err="1"/>
              <a:t>metal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 et </a:t>
            </a:r>
            <a:r>
              <a:rPr lang="fr-FR" dirty="0" err="1"/>
              <a:t>cov</a:t>
            </a:r>
            <a:endParaRPr lang="fr-FR" dirty="0"/>
          </a:p>
          <a:p>
            <a:endParaRPr lang="fr-FR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4131158-C4E3-7540-A36C-56A4F662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6AC5DD-F181-4C4E-93EA-DCBB857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0" y="5439808"/>
            <a:ext cx="7108936" cy="5297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0767DA-3CE7-C94B-A10C-DF2035CBDEC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DAE504-BBCE-CD4A-9404-4578CBFE9B11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2AF93F58-7345-1446-A011-2EE01C2B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AB65F3-B078-134D-9CC8-167E41BA0089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1762BF-CDFA-B047-8537-F8B293D1BF0D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(DLA) masqués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blipFill>
                <a:blip r:embed="rId6"/>
                <a:stretch>
                  <a:fillRect l="-1084" t="-9375" r="-271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6F3429C-17D4-1245-8A6C-899B94C5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F3A22-45F2-F74A-9E03-131C69F125AF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3A464F-8D70-5642-950F-AAB50F88E84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093611D9-F5A5-EC43-95C8-4D7D3675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35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34A58F-981F-2846-8354-CF75A0118CBE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64F8CB-8AD5-D646-9489-3F9B6D6C5024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9546226-28E1-6044-BBBE-47AB1D7A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25" y="2289215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BAO = échelle standard</a:t>
            </a:r>
          </a:p>
          <a:p>
            <a:pPr algn="ctr"/>
            <a:r>
              <a:rPr lang="fr-FR" sz="2000" dirty="0"/>
              <a:t>(150 </a:t>
            </a:r>
            <a:r>
              <a:rPr lang="fr-FR" sz="2000" dirty="0" err="1"/>
              <a:t>Mpc</a:t>
            </a:r>
            <a:r>
              <a:rPr lang="fr-FR" sz="2000" dirty="0"/>
              <a:t>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597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FC47D4B-2503-5142-AA68-ADDC1E8D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568450-953D-5242-8FFA-F1BA2A24FE8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135B45-0E81-604E-947F-96E6887C928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𝐌𝐩𝐜</m:t>
                              </m:r>
                            </m:e>
                          </m:d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C2155D1-3F1F-E74A-8E84-3B3030770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=−2.32 ±1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blipFill>
                <a:blip r:embed="rId4"/>
                <a:stretch>
                  <a:fillRect l="-1285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61934" y="158437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AE95A-C564-8346-9572-474511F0761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8B8A87-02B3-5D43-904B-D28F64EAD57F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015369" y="288532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45EE878-4B25-9547-8889-20191148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68B19-77E9-1148-AFE6-C672EA13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DDAF3F-69F7-8E48-804C-D306A073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blipFill>
                <a:blip r:embed="rId2"/>
                <a:stretch>
                  <a:fillRect l="-819" t="-1096" b="-145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CC27E-0CF1-E648-93CF-0F08D901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C14346-40AF-154B-A192-511F2BD8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BD52-597C-0249-8D31-5D75C04BB649}"/>
              </a:ext>
            </a:extLst>
          </p:cNvPr>
          <p:cNvSpPr txBox="1"/>
          <p:nvPr/>
        </p:nvSpPr>
        <p:spPr>
          <a:xfrm>
            <a:off x="9080205" y="66985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FGPA : expliquer</a:t>
            </a:r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  <p:sp>
        <p:nvSpPr>
          <p:cNvPr id="179" name="Slide Number Placeholder 178">
            <a:extLst>
              <a:ext uri="{FF2B5EF4-FFF2-40B4-BE49-F238E27FC236}">
                <a16:creationId xmlns:a16="http://schemas.microsoft.com/office/drawing/2014/main" id="{FD72C3D2-7592-274D-8519-05F3E73A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0AB63-F4F6-FA42-B90E-6DF05410B4B9}"/>
              </a:ext>
            </a:extLst>
          </p:cNvPr>
          <p:cNvSpPr txBox="1"/>
          <p:nvPr/>
        </p:nvSpPr>
        <p:spPr>
          <a:xfrm>
            <a:off x="8091376" y="224346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(FGPA)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D3C621-31E8-AF43-88E7-7A6639C5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2E6393-FD35-2E4A-8498-F3DF4640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Lissage gaussien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D1264E-CA76-7C49-87F8-80FCDE519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331" y="2739547"/>
            <a:ext cx="5537424" cy="4072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/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/>
              <p:nvPr/>
            </p:nvSpPr>
            <p:spPr>
              <a:xfrm>
                <a:off x="7913270" y="5569285"/>
                <a:ext cx="2677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270" y="5569285"/>
                <a:ext cx="267778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595E3B-0336-5C44-BA07-85D3A51A2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331" y="2739547"/>
            <a:ext cx="5537424" cy="4052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2D9969-20CA-844A-9D7D-163AC860B7F8}"/>
              </a:ext>
            </a:extLst>
          </p:cNvPr>
          <p:cNvSpPr txBox="1"/>
          <p:nvPr/>
        </p:nvSpPr>
        <p:spPr>
          <a:xfrm>
            <a:off x="7015163" y="428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/>
              <p:nvPr/>
            </p:nvSpPr>
            <p:spPr>
              <a:xfrm>
                <a:off x="8372402" y="4329135"/>
                <a:ext cx="1076064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402" y="4329135"/>
                <a:ext cx="1076064" cy="425758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/>
              <p:nvPr/>
            </p:nvSpPr>
            <p:spPr>
              <a:xfrm>
                <a:off x="7615457" y="5630941"/>
                <a:ext cx="2846805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  <m:sup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b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lissage gaussien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57" y="5630941"/>
                <a:ext cx="2846805" cy="392415"/>
              </a:xfrm>
              <a:prstGeom prst="rect">
                <a:avLst/>
              </a:prstGeom>
              <a:blipFill>
                <a:blip r:embed="rId10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A032B10-730F-AC4A-B547-0B9D57252F7D}"/>
              </a:ext>
            </a:extLst>
          </p:cNvPr>
          <p:cNvSpPr txBox="1"/>
          <p:nvPr/>
        </p:nvSpPr>
        <p:spPr>
          <a:xfrm>
            <a:off x="8091376" y="224346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(FGPA)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32A5991-E346-334D-9B8C-EF236439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1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A64BAA6-161F-2848-A3D5-6F1EE1AC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r>
                  <a:rPr lang="fr-FR" sz="2000" dirty="0"/>
                  <a:t>		Kaiser :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7795541" y="569804"/>
            <a:ext cx="354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4712FA-7671-EC44-9785-B56D88139038}"/>
              </a:ext>
            </a:extLst>
          </p:cNvPr>
          <p:cNvSpPr txBox="1"/>
          <p:nvPr/>
        </p:nvSpPr>
        <p:spPr>
          <a:xfrm>
            <a:off x="8091376" y="224346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(FGPA)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DB24044-D803-7C4B-BB20-C4F8A3EC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5EDD51-E13E-D44D-B818-962686E1358D}"/>
              </a:ext>
            </a:extLst>
          </p:cNvPr>
          <p:cNvSpPr txBox="1"/>
          <p:nvPr/>
        </p:nvSpPr>
        <p:spPr>
          <a:xfrm>
            <a:off x="8091376" y="224346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(FGPA)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A6A7406-4F2F-D44C-B204-FDDEE70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r>
                  <a:rPr lang="fr-FR" sz="2200" dirty="0"/>
                  <a:t>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8549A2B-9CB5-714A-8355-665EBCF593CB}"/>
              </a:ext>
            </a:extLst>
          </p:cNvPr>
          <p:cNvSpPr/>
          <p:nvPr/>
        </p:nvSpPr>
        <p:spPr>
          <a:xfrm>
            <a:off x="8831483" y="4947260"/>
            <a:ext cx="254643" cy="445625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0A9C4-8A84-4B4A-9607-7DA24756E6E9}"/>
              </a:ext>
            </a:extLst>
          </p:cNvPr>
          <p:cNvSpPr txBox="1"/>
          <p:nvPr/>
        </p:nvSpPr>
        <p:spPr>
          <a:xfrm>
            <a:off x="9252789" y="498540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1F0EC-50B1-E842-B53E-443764025EA1}"/>
              </a:ext>
            </a:extLst>
          </p:cNvPr>
          <p:cNvCxnSpPr/>
          <p:nvPr/>
        </p:nvCxnSpPr>
        <p:spPr>
          <a:xfrm>
            <a:off x="8704161" y="561859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A938C-861A-3B49-AD87-FBE73B3D8A56}"/>
              </a:ext>
            </a:extLst>
          </p:cNvPr>
          <p:cNvSpPr txBox="1"/>
          <p:nvPr/>
        </p:nvSpPr>
        <p:spPr>
          <a:xfrm>
            <a:off x="9252789" y="543392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8B32C-CED3-494F-A3EE-9CDD92C4D04D}"/>
              </a:ext>
            </a:extLst>
          </p:cNvPr>
          <p:cNvCxnSpPr/>
          <p:nvPr/>
        </p:nvCxnSpPr>
        <p:spPr>
          <a:xfrm>
            <a:off x="8704161" y="594153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911869-DCC0-E744-8212-0D09DAFB69A8}"/>
              </a:ext>
            </a:extLst>
          </p:cNvPr>
          <p:cNvSpPr txBox="1"/>
          <p:nvPr/>
        </p:nvSpPr>
        <p:spPr>
          <a:xfrm>
            <a:off x="9252789" y="575686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7F5E4-C52B-D44A-BC8C-EE8E1A400938}"/>
              </a:ext>
            </a:extLst>
          </p:cNvPr>
          <p:cNvSpPr txBox="1"/>
          <p:nvPr/>
        </p:nvSpPr>
        <p:spPr>
          <a:xfrm>
            <a:off x="5077428" y="619298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mocks bruts (sans continuum)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93A3E-EB3B-E340-B2EA-F0D83DF25090}"/>
              </a:ext>
            </a:extLst>
          </p:cNvPr>
          <p:cNvCxnSpPr/>
          <p:nvPr/>
        </p:nvCxnSpPr>
        <p:spPr>
          <a:xfrm>
            <a:off x="8704161" y="637765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1C4-9AD8-5740-9E6B-9C7071706555}"/>
              </a:ext>
            </a:extLst>
          </p:cNvPr>
          <p:cNvSpPr txBox="1"/>
          <p:nvPr/>
        </p:nvSpPr>
        <p:spPr>
          <a:xfrm>
            <a:off x="9252789" y="619298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eboss-raw</a:t>
            </a:r>
            <a:r>
              <a:rPr lang="fr-FR" dirty="0"/>
              <a:t> ou </a:t>
            </a:r>
            <a:r>
              <a:rPr lang="fr-FR" dirty="0" err="1"/>
              <a:t>raw</a:t>
            </a:r>
            <a:r>
              <a:rPr lang="fr-FR" dirty="0"/>
              <a:t> mocks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FC228-4E9A-2F4B-A3C5-F3EC238A85A4}"/>
              </a:ext>
            </a:extLst>
          </p:cNvPr>
          <p:cNvSpPr txBox="1"/>
          <p:nvPr/>
        </p:nvSpPr>
        <p:spPr>
          <a:xfrm>
            <a:off x="9344025" y="118586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seuil HCD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9DB461B-9E0F-1849-84D6-C2C4FBBF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E976A6-7F92-D54F-9EC2-C92CF26A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1A82D3-096B-F34C-896F-687EFADB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283D002-4A88-694F-B324-75E441CA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FB61EDF-6817-0740-A4A4-0A694136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A6917BE-654C-F747-8022-449162D2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FAE41-E31F-5C48-B589-8316CF76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251B0-9406-C645-A99E-74DD68F6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A06E11D3-3087-A54E-8D92-68FD4619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891AE2-9255-CB42-B7E6-965E61FD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DR16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blipFill>
                <a:blip r:embed="rId3"/>
                <a:stretch>
                  <a:fillRect l="-1160" t="-8824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784953-3A04-1741-A0B6-C3FE36CF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95541B2-D87F-3146-B27A-760338E2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717AF7D-74C1-BE48-A57C-0DD8D670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C4228-B628-9445-A658-7EDFB321B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1AEC67-9EC5-5F4B-9802-92EAE0E5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C87AE-29C4-4647-8B78-FD28B4CC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E1140-AEB0-AE43-BA00-5DE71CE8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AA3D6-778F-1948-B188-65B2974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eboss-0.3 :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0E1EAE-55AD-A641-BBE1-7FCF476C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3" y="2167350"/>
            <a:ext cx="8951595" cy="3716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9003295" y="2363439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DR16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8889357" y="2280213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6F5F0-B9EA-6243-8FFE-7821A16D1451}"/>
              </a:ext>
            </a:extLst>
          </p:cNvPr>
          <p:cNvSpPr txBox="1"/>
          <p:nvPr/>
        </p:nvSpPr>
        <p:spPr>
          <a:xfrm>
            <a:off x="1856402" y="5576208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Julianna</a:t>
            </a:r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/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fr-FR" b="1" dirty="0"/>
                  <a:t>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b="1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blipFill>
                <a:blip r:embed="rId3"/>
                <a:stretch>
                  <a:fillRect t="-100000" r="-2778" b="-1612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/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blipFill>
                <a:blip r:embed="rId4"/>
                <a:stretch>
                  <a:fillRect l="-7576" t="-110000" b="-16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4CE81-5601-DE4C-91C5-2CF95F76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6A501E-3A5D-984A-B9FE-132BC49F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759695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</a:t>
            </a:r>
            <a:r>
              <a:rPr lang="fr-FR" dirty="0" err="1"/>
              <a:t>eboss-raw</a:t>
            </a:r>
            <a:r>
              <a:rPr lang="fr-FR" dirty="0"/>
              <a:t> et eboss-0.0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eboss-0.0 et eboss-0.2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eboss-0.2 et eboss-0.3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2B44-8F8E-8844-9917-87951884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08" y="3406901"/>
            <a:ext cx="9491329" cy="3360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CA2F956-DD35-AE41-A06D-29142BE2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5D674E2-601D-224A-8313-B1197132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603DAF9-7D23-264F-B719-A70DEBD2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712359" y="2981772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raw</a:t>
            </a:r>
            <a:r>
              <a:rPr lang="fr-FR" dirty="0">
                <a:solidFill>
                  <a:srgbClr val="0070C0"/>
                </a:solidFill>
              </a:rPr>
              <a:t> mocks</a:t>
            </a:r>
          </a:p>
          <a:p>
            <a:r>
              <a:rPr lang="fr-FR" dirty="0">
                <a:solidFill>
                  <a:schemeClr val="accent5"/>
                </a:solidFill>
              </a:rPr>
              <a:t>mocks eboss-0.0</a:t>
            </a:r>
          </a:p>
          <a:p>
            <a:r>
              <a:rPr lang="fr-FR" dirty="0" err="1">
                <a:solidFill>
                  <a:schemeClr val="accent2"/>
                </a:solidFill>
              </a:rPr>
              <a:t>raw</a:t>
            </a:r>
            <a:r>
              <a:rPr lang="fr-FR" dirty="0">
                <a:solidFill>
                  <a:schemeClr val="accent2"/>
                </a:solidFill>
              </a:rPr>
              <a:t> mocks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679C7B0-A966-914F-8E0F-09A3C4363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eboss-0.0</a:t>
                </a:r>
              </a:p>
              <a:p>
                <a:r>
                  <a:rPr lang="fr-FR" dirty="0">
                    <a:solidFill>
                      <a:schemeClr val="accent2"/>
                    </a:solidFill>
                  </a:rPr>
                  <a:t>eboss-0.2</a:t>
                </a:r>
              </a:p>
              <a:p>
                <a:r>
                  <a:rPr lang="fr-FR" dirty="0">
                    <a:solidFill>
                      <a:schemeClr val="accent5"/>
                    </a:solidFill>
                  </a:rPr>
                  <a:t>eboss-0.2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chemeClr val="accent5"/>
                  </a:solidFill>
                </a:endParaRP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blipFill>
                <a:blip r:embed="rId5"/>
                <a:stretch>
                  <a:fillRect l="-1389" t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319F5C3-954E-6849-9631-7401C35C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blipFill>
                <a:blip r:embed="rId2"/>
                <a:stretch>
                  <a:fillRect l="-593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810973D-D110-A547-A5B7-07CDA5BD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48333"/>
            <a:ext cx="4646326" cy="3296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blipFill>
                <a:blip r:embed="rId8"/>
                <a:stretch>
                  <a:fillRect l="-2242" t="-27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9051402" y="5398876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/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=17.6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blipFill>
                <a:blip r:embed="rId10"/>
                <a:stretch>
                  <a:fillRect l="-4274" r="-1709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/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=18.2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blipFill>
                <a:blip r:embed="rId11"/>
                <a:stretch>
                  <a:fillRect l="-4237" r="-1695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/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=18.8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blipFill>
                <a:blip r:embed="rId12"/>
                <a:stretch>
                  <a:fillRect l="-4237" r="-16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/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=19.4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blipFill>
                <a:blip r:embed="rId13"/>
                <a:stretch>
                  <a:fillRect l="-4274" r="-2564"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/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blipFill>
                <a:blip r:embed="rId14"/>
                <a:stretch>
                  <a:fillRect l="-5825" r="-2913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383954FE-B407-3D43-AE49-5DF687BB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D3FB61-9B85-8441-8993-C4CA9B57CF32}"/>
              </a:ext>
            </a:extLst>
          </p:cNvPr>
          <p:cNvSpPr txBox="1"/>
          <p:nvPr/>
        </p:nvSpPr>
        <p:spPr>
          <a:xfrm>
            <a:off x="6337005" y="988828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rajouter C-G : continue;</a:t>
            </a:r>
          </a:p>
          <a:p>
            <a:r>
              <a:rPr lang="fr-FR" dirty="0" err="1"/>
              <a:t>rogers</a:t>
            </a:r>
            <a:r>
              <a:rPr lang="fr-FR" dirty="0"/>
              <a:t> : pointillés</a:t>
            </a:r>
          </a:p>
        </p:txBody>
      </p: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blipFill>
                <a:blip r:embed="rId2"/>
                <a:stretch>
                  <a:fillRect l="-1702" t="-1136" r="-5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0AC7F56-C0E4-7C48-A904-7D10D11F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7422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 DR16 (</a:t>
            </a:r>
            <a:r>
              <a:rPr lang="fr-FR" dirty="0" err="1"/>
              <a:t>mask</a:t>
            </a:r>
            <a:r>
              <a:rPr lang="fr-FR" dirty="0"/>
              <a:t>) et DR16 (no </a:t>
            </a:r>
            <a:r>
              <a:rPr lang="fr-FR" dirty="0" err="1"/>
              <a:t>mask</a:t>
            </a:r>
            <a:r>
              <a:rPr lang="fr-FR" dirty="0"/>
              <a:t>) pas en accord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F3511-D2BF-3240-92AB-23CFA3BB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7153835" y="2218514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EC411-4C4E-FB47-8925-7A773945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D33FE-D84E-DA4B-8229-B6707774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CB96A20-6C0A-BF4E-B77E-FAA2715F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AC1AA-D916-A34C-A92D-BFAA3892A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83256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mocks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QSO, QSO x QSO, HCD x HCD correctes</a:t>
                </a:r>
              </a:p>
              <a:p>
                <a:r>
                  <a:rPr lang="fr-FR" sz="2200" dirty="0"/>
                  <a:t>	- évolution avec z + lignes de visées non parallèles (check)</a:t>
                </a:r>
              </a:p>
              <a:p>
                <a:r>
                  <a:rPr lang="fr-FR" sz="2200" dirty="0"/>
                  <a:t>	- procédure pour ajuster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effective</a:t>
                </a:r>
              </a:p>
              <a:p>
                <a:r>
                  <a:rPr lang="fr-FR" sz="2000" dirty="0"/>
                  <a:t>	- prédiction des mocks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systématiques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blipFill>
                <a:blip r:embed="rId2"/>
                <a:stretch>
                  <a:fillRect l="-416" t="-5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94227-D229-A444-B497-BDE713F7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8984E-5C38-5D43-B16C-9C0FCA18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89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L’analyse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QSO)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Corriger problème du P</a:t>
                </a:r>
                <a:r>
                  <a:rPr lang="fr-FR" sz="2000" baseline="30000" dirty="0"/>
                  <a:t>1D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891083"/>
              </a:xfrm>
              <a:prstGeom prst="rect">
                <a:avLst/>
              </a:prstGeom>
              <a:blipFill>
                <a:blip r:embed="rId2"/>
                <a:stretch>
                  <a:fillRect l="-786" t="-518" b="-15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0A2698-C3AA-F54E-AEB8-C034A164BEB9}"/>
              </a:ext>
            </a:extLst>
          </p:cNvPr>
          <p:cNvSpPr txBox="1"/>
          <p:nvPr/>
        </p:nvSpPr>
        <p:spPr>
          <a:xfrm>
            <a:off x="10198085" y="284501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spare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884FE-9755-7F44-8E21-17CD180F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DF673-081A-E449-89CB-E4FE746F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A2B44B-7CBE-4245-8971-60BF09C7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6D541-0F3B-184B-9DAD-D74A5D9EA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7A8D4-CB8A-DC41-85E2-8D24FAD2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795F5-88C5-B24F-9C58-9D564130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B20A5-205C-B244-AA3F-31015CB5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29969</TotalTime>
  <Words>4190</Words>
  <Application>Microsoft Macintosh PowerPoint</Application>
  <PresentationFormat>Widescreen</PresentationFormat>
  <Paragraphs>1003</Paragraphs>
  <Slides>76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Cambria Math</vt:lpstr>
      <vt:lpstr>Lucida Console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249</cp:revision>
  <cp:lastPrinted>2020-08-28T09:40:02Z</cp:lastPrinted>
  <dcterms:created xsi:type="dcterms:W3CDTF">2020-08-26T13:11:42Z</dcterms:created>
  <dcterms:modified xsi:type="dcterms:W3CDTF">2020-09-16T08:51:09Z</dcterms:modified>
</cp:coreProperties>
</file>